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57" r:id="rId3"/>
    <p:sldId id="258" r:id="rId4"/>
    <p:sldId id="259" r:id="rId5"/>
    <p:sldId id="263" r:id="rId6"/>
    <p:sldId id="264" r:id="rId7"/>
    <p:sldId id="265" r:id="rId8"/>
    <p:sldId id="271" r:id="rId9"/>
    <p:sldId id="267" r:id="rId10"/>
    <p:sldId id="270" r:id="rId11"/>
    <p:sldId id="276" r:id="rId12"/>
    <p:sldId id="274" r:id="rId13"/>
    <p:sldId id="268" r:id="rId14"/>
    <p:sldId id="273" r:id="rId15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angal" panose="02040503050203030202" pitchFamily="18" charset="0"/>
      <p:regular r:id="rId25"/>
      <p:bold r:id="rId26"/>
    </p:embeddedFont>
    <p:embeddedFont>
      <p:font typeface="Gill Sans MT" panose="020B0502020104020203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4FA1D-337F-4AC7-9EC9-AC9564314AF1}" type="datetimeFigureOut">
              <a:rPr lang="en-GB" smtClean="0"/>
              <a:t>23/06/2018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D7EA1-EB9A-4654-9A0F-44362BBCA5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45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B9E44-7763-4D3B-9EB2-AD14BF139A1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4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6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9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2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49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9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5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90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8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56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7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8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14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89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51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4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67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0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CB7D8-ADD2-4A13-A025-1466A9AD81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74F3D-70B8-422A-9E49-6DA6D601A7D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6.wmf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8" b="19206"/>
          <a:stretch/>
        </p:blipFill>
        <p:spPr>
          <a:xfrm>
            <a:off x="-616740" y="1339167"/>
            <a:ext cx="10304456" cy="474617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17353" y="0"/>
            <a:ext cx="9126647" cy="138996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b="1" dirty="0">
                <a:solidFill>
                  <a:srgbClr val="111111"/>
                </a:solidFill>
                <a:latin typeface="Gill Sans MT"/>
              </a:rPr>
              <a:t>Counting and weighing </a:t>
            </a:r>
            <a:r>
              <a:rPr lang="en-GB" sz="4400" b="1" dirty="0" smtClean="0">
                <a:solidFill>
                  <a:srgbClr val="111111"/>
                </a:solidFill>
                <a:latin typeface="Gill Sans MT"/>
              </a:rPr>
              <a:t>penguins</a:t>
            </a:r>
          </a:p>
          <a:p>
            <a:pPr algn="l"/>
            <a:r>
              <a:rPr lang="en-GB" sz="4400" b="1" dirty="0" smtClean="0">
                <a:solidFill>
                  <a:srgbClr val="111111"/>
                </a:solidFill>
                <a:latin typeface="Gill Sans MT"/>
              </a:rPr>
              <a:t>really </a:t>
            </a:r>
            <a:r>
              <a:rPr lang="en-GB" sz="4400" b="1" dirty="0">
                <a:solidFill>
                  <a:srgbClr val="111111"/>
                </a:solidFill>
                <a:latin typeface="Gill Sans MT"/>
              </a:rPr>
              <a:t>fast with </a:t>
            </a:r>
            <a:r>
              <a:rPr lang="en-GB" sz="4400" b="1" dirty="0" err="1">
                <a:solidFill>
                  <a:srgbClr val="111111"/>
                </a:solidFill>
                <a:latin typeface="Gill Sans MT"/>
              </a:rPr>
              <a:t>Rcpp</a:t>
            </a:r>
            <a:endParaRPr lang="en-GB" sz="4400" b="1" i="0" dirty="0">
              <a:solidFill>
                <a:srgbClr val="111111"/>
              </a:solidFill>
              <a:effectLst/>
              <a:latin typeface="Gill Sans M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6512" y="608534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Philipp </a:t>
            </a:r>
            <a:r>
              <a:rPr lang="en-US" sz="2800" b="1" dirty="0" err="1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Boersch-Supan</a:t>
            </a:r>
            <a:r>
              <a:rPr lang="en-US" sz="2800" b="1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                            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</a:rPr>
              <a:t>@</a:t>
            </a:r>
            <a:r>
              <a:rPr lang="en-US" sz="2800" dirty="0" err="1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800" dirty="0" smtClean="0">
              <a:solidFill>
                <a:srgbClr val="00206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 smtClean="0">
                <a:solidFill>
                  <a:srgbClr val="00206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British Trust for Ornithology</a:t>
            </a:r>
            <a:endParaRPr lang="en-US" dirty="0">
              <a:solidFill>
                <a:srgbClr val="00206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35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244"/>
            <a:ext cx="9144000" cy="6531429"/>
          </a:xfrm>
          <a:prstGeom prst="rect">
            <a:avLst/>
          </a:prstGeom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One of several results:           rush hour!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0909" y="6515720"/>
            <a:ext cx="1923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  <a:latin typeface="Gill Sans MT" panose="020B0502020104020203" pitchFamily="34" charset="0"/>
              </a:rPr>
              <a:t>Boersch-Supan</a:t>
            </a:r>
            <a:r>
              <a:rPr lang="en-US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et al. in prep</a:t>
            </a:r>
            <a:endParaRPr 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29177" y="151117"/>
            <a:ext cx="820546" cy="457200"/>
            <a:chOff x="7998693" y="4608389"/>
            <a:chExt cx="820546" cy="457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039" y="4608389"/>
              <a:ext cx="457200" cy="45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693" y="4608389"/>
              <a:ext cx="457200" cy="457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42" y="4608389"/>
              <a:ext cx="457200" cy="457200"/>
            </a:xfrm>
            <a:prstGeom prst="rect">
              <a:avLst/>
            </a:prstGeom>
          </p:spPr>
        </p:pic>
      </p:grpSp>
      <p:sp>
        <p:nvSpPr>
          <p:cNvPr id="10" name="Oval 9"/>
          <p:cNvSpPr/>
          <p:nvPr/>
        </p:nvSpPr>
        <p:spPr>
          <a:xfrm>
            <a:off x="3347864" y="1628800"/>
            <a:ext cx="2376264" cy="7920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83868" y="5301208"/>
            <a:ext cx="2376264" cy="57606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6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 rot="5400000">
            <a:off x="3512084" y="2899010"/>
            <a:ext cx="1305782" cy="1139823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0000" r="38949" b="15557"/>
          <a:stretch/>
        </p:blipFill>
        <p:spPr>
          <a:xfrm>
            <a:off x="7739564" y="2922491"/>
            <a:ext cx="1232763" cy="1305781"/>
          </a:xfrm>
          <a:prstGeom prst="rect">
            <a:avLst/>
          </a:prstGeom>
        </p:spPr>
      </p:pic>
      <p:pic>
        <p:nvPicPr>
          <p:cNvPr id="3074" name="Picture 2" descr="C:\Users\philipp.boerschsupan\AppData\Local\Microsoft\Windows\INetCache\IE\SKMV23XB\Database-postgres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061" y="-135762"/>
            <a:ext cx="1488306" cy="210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1" y="2680749"/>
            <a:ext cx="1279884" cy="1484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18" y="4181079"/>
            <a:ext cx="2254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Penguin Annotator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3170" y="552958"/>
            <a:ext cx="338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Raw data (read-only </a:t>
            </a:r>
            <a:r>
              <a:rPr lang="en-GB" dirty="0" err="1" smtClean="0">
                <a:latin typeface="Gill Sans MT" panose="020B0502020104020203" pitchFamily="34" charset="0"/>
              </a:rPr>
              <a:t>psql</a:t>
            </a:r>
            <a:r>
              <a:rPr lang="en-GB" dirty="0" smtClean="0">
                <a:latin typeface="Gill Sans MT" panose="020B0502020104020203" pitchFamily="34" charset="0"/>
              </a:rPr>
              <a:t> tables)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1405" y="2219681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Gill Sans MT" panose="020B0502020104020203" pitchFamily="34" charset="0"/>
              </a:rPr>
              <a:t>RPostgres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2468922" y="3001417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149108" y="2850754"/>
            <a:ext cx="112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Reference dataset 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70156" y="3236740"/>
            <a:ext cx="112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latin typeface="Gill Sans MT" panose="020B0502020104020203" pitchFamily="34" charset="0"/>
              </a:rPr>
              <a:t>rucrdtw</a:t>
            </a:r>
            <a:endParaRPr lang="en-GB" b="1" dirty="0" smtClean="0">
              <a:latin typeface="Gill Sans MT" panose="020B0502020104020203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8663586">
            <a:off x="3182603" y="1762567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wn Arrow 19"/>
          <p:cNvSpPr/>
          <p:nvPr/>
        </p:nvSpPr>
        <p:spPr>
          <a:xfrm rot="2936414" flipH="1">
            <a:off x="1929477" y="1773941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Down Arrow 20"/>
          <p:cNvSpPr/>
          <p:nvPr/>
        </p:nvSpPr>
        <p:spPr>
          <a:xfrm rot="16200000">
            <a:off x="5690281" y="3010627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5298420" y="2631364"/>
            <a:ext cx="1127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Classified crossings</a:t>
            </a:r>
            <a:endParaRPr lang="en-GB" dirty="0">
              <a:latin typeface="Gill Sans MT" panose="020B05020201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494430" y="3277695"/>
            <a:ext cx="654349" cy="457200"/>
            <a:chOff x="6536991" y="3144679"/>
            <a:chExt cx="654349" cy="4572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91" y="3144679"/>
              <a:ext cx="457200" cy="4572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140" y="3144679"/>
              <a:ext cx="457200" cy="4572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77" y="3076956"/>
            <a:ext cx="1104769" cy="11077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23753" y="2446698"/>
            <a:ext cx="20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Statistical models</a:t>
            </a:r>
            <a:endParaRPr lang="en-GB" dirty="0">
              <a:latin typeface="Gill Sans MT" panose="020B0502020104020203" pitchFamily="34" charset="0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4065409" y="4377867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Down Arrow 30"/>
          <p:cNvSpPr/>
          <p:nvPr/>
        </p:nvSpPr>
        <p:spPr>
          <a:xfrm>
            <a:off x="7494290" y="4377867"/>
            <a:ext cx="351709" cy="991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5" name="Picture 3" descr="N:\Talks\page-facing-up_1f4c4_twit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743" y="5531802"/>
            <a:ext cx="923533" cy="9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2244880" y="5553870"/>
            <a:ext cx="2031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Software paper</a:t>
            </a:r>
            <a:endParaRPr lang="en-GB" dirty="0">
              <a:latin typeface="Gill Sans MT" panose="020B0502020104020203" pitchFamily="34" charset="0"/>
            </a:endParaRPr>
          </a:p>
        </p:txBody>
      </p:sp>
      <p:pic>
        <p:nvPicPr>
          <p:cNvPr id="36" name="Picture 3" descr="N:\Talks\page-facing-up_1f4c4_twitt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79" y="5553870"/>
            <a:ext cx="923533" cy="92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494430" y="5741072"/>
            <a:ext cx="203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Gill Sans MT" panose="020B0502020104020203" pitchFamily="34" charset="0"/>
              </a:rPr>
              <a:t>Research paper</a:t>
            </a:r>
          </a:p>
          <a:p>
            <a:r>
              <a:rPr lang="en-GB" dirty="0" smtClean="0">
                <a:latin typeface="Gill Sans MT" panose="020B0502020104020203" pitchFamily="34" charset="0"/>
              </a:rPr>
              <a:t>(TBD…)</a:t>
            </a:r>
            <a:endParaRPr lang="en-GB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21" y="5877272"/>
            <a:ext cx="461606" cy="4616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94" y="5660128"/>
            <a:ext cx="1021795" cy="10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468" y="5863216"/>
            <a:ext cx="790455" cy="79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80" y="5831550"/>
            <a:ext cx="1568658" cy="89894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8495" r="50139" b="7157"/>
          <a:stretch/>
        </p:blipFill>
        <p:spPr bwMode="auto">
          <a:xfrm>
            <a:off x="747031" y="791325"/>
            <a:ext cx="7632848" cy="437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7504" y="5301208"/>
            <a:ext cx="8640960" cy="144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Gill Sans MT" panose="020B0502020104020203" pitchFamily="34" charset="0"/>
              </a:rPr>
              <a:t>Great experience: Fast, constructive, friendly, transparent</a:t>
            </a:r>
          </a:p>
          <a:p>
            <a:r>
              <a:rPr lang="en-GB" b="1" dirty="0" smtClean="0">
                <a:latin typeface="Gill Sans MT" panose="020B0502020104020203" pitchFamily="34" charset="0"/>
              </a:rPr>
              <a:t>Would recommend!</a:t>
            </a:r>
          </a:p>
          <a:p>
            <a:pPr marL="0" indent="0">
              <a:buNone/>
            </a:pPr>
            <a:endParaRPr lang="en-GB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843756"/>
            <a:ext cx="880797" cy="8807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840" y="116632"/>
            <a:ext cx="86580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Software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paper</a:t>
            </a:r>
            <a:r>
              <a:rPr lang="en-US" sz="2800" dirty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002060"/>
                </a:solidFill>
                <a:latin typeface="Gill Sans MT" panose="020B0502020104020203" pitchFamily="34" charset="0"/>
                <a:cs typeface="Consolas" panose="020B0609020204030204" pitchFamily="49" charset="0"/>
              </a:rPr>
              <a:t>in JOSS                          </a:t>
            </a:r>
            <a:r>
              <a:rPr lang="en-US" sz="2800" b="1" dirty="0" smtClean="0">
                <a:solidFill>
                  <a:srgbClr val="002060"/>
                </a:solidFill>
                <a:latin typeface="Gill Sans MT" panose="020B0502020104020203" pitchFamily="34" charset="0"/>
              </a:rPr>
              <a:t>@</a:t>
            </a:r>
            <a:r>
              <a:rPr lang="en-US" sz="2800" b="1" dirty="0" err="1">
                <a:solidFill>
                  <a:srgbClr val="002060"/>
                </a:solidFill>
                <a:latin typeface="Gill Sans MT" panose="020B0502020104020203" pitchFamily="34" charset="0"/>
              </a:rPr>
              <a:t>JOSS_TheOJ</a:t>
            </a:r>
            <a:endParaRPr lang="en-US" sz="2800" b="1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endParaRPr lang="en-US" sz="2800" b="1" dirty="0">
              <a:solidFill>
                <a:srgbClr val="00206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17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" r="569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751" y="5220061"/>
            <a:ext cx="8865745" cy="123327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GB" sz="2300" dirty="0" err="1" smtClean="0">
                <a:latin typeface="Gill Sans MT" panose="020B0502020104020203" pitchFamily="34" charset="0"/>
              </a:rPr>
              <a:t>satRday</a:t>
            </a:r>
            <a:r>
              <a:rPr lang="en-GB" sz="2300" dirty="0" smtClean="0">
                <a:latin typeface="Gill Sans MT" panose="020B0502020104020203" pitchFamily="34" charset="0"/>
              </a:rPr>
              <a:t> organizers &amp; sponsors</a:t>
            </a:r>
          </a:p>
          <a:p>
            <a:r>
              <a:rPr lang="en-GB" sz="2300" dirty="0" smtClean="0">
                <a:latin typeface="Gill Sans MT" panose="020B0502020104020203" pitchFamily="34" charset="0"/>
              </a:rPr>
              <a:t>BAS engineers, data team &amp; field technicians</a:t>
            </a:r>
          </a:p>
          <a:p>
            <a:r>
              <a:rPr lang="en-GB" sz="2300" dirty="0" err="1" smtClean="0">
                <a:latin typeface="Gill Sans MT" panose="020B0502020104020203" pitchFamily="34" charset="0"/>
              </a:rPr>
              <a:t>rucrdtw</a:t>
            </a:r>
            <a:r>
              <a:rPr lang="en-GB" sz="2300" dirty="0" smtClean="0">
                <a:latin typeface="Gill Sans MT" panose="020B0502020104020203" pitchFamily="34" charset="0"/>
              </a:rPr>
              <a:t> reviewers &amp; users: </a:t>
            </a:r>
            <a:r>
              <a:rPr lang="en-GB" sz="2300" dirty="0" err="1" smtClean="0">
                <a:latin typeface="Gill Sans MT" panose="020B0502020104020203" pitchFamily="34" charset="0"/>
              </a:rPr>
              <a:t>Maëlle</a:t>
            </a:r>
            <a:r>
              <a:rPr lang="en-GB" sz="2300" dirty="0" smtClean="0">
                <a:latin typeface="Gill Sans MT" panose="020B0502020104020203" pitchFamily="34" charset="0"/>
              </a:rPr>
              <a:t> Salmon, Noam Ross, Florian </a:t>
            </a:r>
            <a:r>
              <a:rPr lang="en-GB" sz="2300" dirty="0" err="1" smtClean="0">
                <a:latin typeface="Gill Sans MT" panose="020B0502020104020203" pitchFamily="34" charset="0"/>
              </a:rPr>
              <a:t>Pfisterer</a:t>
            </a:r>
            <a:endParaRPr lang="en-GB" sz="2300" dirty="0"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93236" y="6611779"/>
            <a:ext cx="4507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BAS</a:t>
            </a:r>
            <a:endParaRPr lang="en-US" sz="1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2239" y="4603216"/>
            <a:ext cx="2239521" cy="57504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noAutofit/>
          </a:bodyPr>
          <a:lstStyle/>
          <a:p>
            <a:pPr>
              <a:buClrTx/>
              <a:buFontTx/>
              <a:buNone/>
            </a:pPr>
            <a:r>
              <a:rPr lang="en-GB" altLang="en-US" sz="2800" b="1" dirty="0" smtClean="0">
                <a:latin typeface="Myriad Pro" panose="020B0503030403020204" pitchFamily="34" charset="0"/>
              </a:rPr>
              <a:t>Thank you to</a:t>
            </a:r>
            <a:endParaRPr lang="en-GB" altLang="en-US" sz="2800" dirty="0">
              <a:latin typeface="Myriad Pro" panose="020B05030304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96005" y="116632"/>
            <a:ext cx="531124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6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Thank you for listening!</a:t>
            </a:r>
            <a:endParaRPr lang="en-US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168" y="813376"/>
            <a:ext cx="6282816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http</a:t>
            </a:r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://pboesu.github.io</a:t>
            </a: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Gill Sans MT" panose="020B0502020104020203" pitchFamily="34" charset="0"/>
              </a:rPr>
              <a:t>pboesu@gmail.com </a:t>
            </a:r>
            <a:endParaRPr lang="en-US" sz="20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 smtClean="0">
                <a:solidFill>
                  <a:schemeClr val="bg1"/>
                </a:solidFill>
                <a:latin typeface="Gill Sans MT" panose="020B0502020104020203" pitchFamily="34" charset="0"/>
              </a:rPr>
              <a:t>pboesu</a:t>
            </a:r>
            <a:endParaRPr lang="en-US" sz="2000" b="1" dirty="0" smtClean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64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92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755" y="188640"/>
            <a:ext cx="6318639" cy="350865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Chemist, Marine Biologist by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Statistician by accident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400" dirty="0" err="1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useR</a:t>
            </a:r>
            <a:r>
              <a:rPr lang="en-GB" altLang="en-US" sz="24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since 2008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en-US" sz="25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Ecological Statistician at </a:t>
            </a:r>
            <a:r>
              <a:rPr lang="en-GB" altLang="en-US" sz="25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BTO (since April)</a:t>
            </a:r>
            <a:endParaRPr lang="en-GB" altLang="en-US" sz="25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5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We count and ring </a:t>
            </a:r>
            <a:r>
              <a:rPr lang="en-GB" altLang="en-US" sz="25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UK birds with </a:t>
            </a:r>
            <a:r>
              <a:rPr lang="en-GB" altLang="en-US" sz="25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the help of over 40,000 </a:t>
            </a:r>
            <a:r>
              <a:rPr lang="en-GB" altLang="en-US" sz="25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volunteers</a:t>
            </a:r>
            <a:endParaRPr lang="en-GB" altLang="en-US" sz="25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en-US" sz="25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We use R extensively for </a:t>
            </a:r>
            <a:r>
              <a:rPr lang="en-GB" altLang="en-US" sz="25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data analysis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500" dirty="0" smtClean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en-US" sz="25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754" y="3885933"/>
            <a:ext cx="6318639" cy="954107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GB" altLang="en-US" sz="2800" b="1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But today is about an old project from a far corner of the Empire…</a:t>
            </a:r>
            <a:endParaRPr lang="en-GB" altLang="en-US" sz="2500" b="1" dirty="0" smtClean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11492"/>
            <a:ext cx="2160240" cy="10801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22575" y="6413266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20000"/>
                  <a:lumOff val="80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53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r="985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AutoShape 4" descr="Image result for alice bradley colorado"/>
          <p:cNvSpPr>
            <a:spLocks noChangeAspect="1" noChangeArrowheads="1"/>
          </p:cNvSpPr>
          <p:nvPr/>
        </p:nvSpPr>
        <p:spPr bwMode="auto">
          <a:xfrm>
            <a:off x="116681" y="1235299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935" y="456100"/>
            <a:ext cx="43980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6 million breeding pairs globally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single largest seabird consumer of prey biomass (krill, </a:t>
            </a:r>
            <a:r>
              <a:rPr lang="en-US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lanternfish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populations strongly declining</a:t>
            </a:r>
            <a:endParaRPr lang="en-US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  <a:p>
            <a:endParaRPr lang="en-US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28867" y="5205788"/>
            <a:ext cx="540217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b="1" dirty="0">
                <a:solidFill>
                  <a:prstClr val="black"/>
                </a:solidFill>
              </a:rPr>
              <a:t>A Wilson</a:t>
            </a:r>
          </a:p>
        </p:txBody>
      </p:sp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153693" y="346100"/>
            <a:ext cx="8640762" cy="380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The </a:t>
            </a:r>
            <a:r>
              <a:rPr lang="en-GB" altLang="en-US" sz="2800" b="1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macaroni </a:t>
            </a:r>
            <a:r>
              <a:rPr lang="en-GB" altLang="en-US" sz="2800" b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penguin </a:t>
            </a:r>
            <a:r>
              <a:rPr lang="en-GB" altLang="en-US" sz="2800" i="1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Eudyptes</a:t>
            </a:r>
            <a:r>
              <a:rPr lang="en-GB" altLang="en-US" sz="2800" i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GB" altLang="en-US" sz="2800" i="1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chrysolophus</a:t>
            </a:r>
            <a:r>
              <a:rPr lang="en-GB" altLang="en-US" sz="2800" i="1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</a:p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2052" y="5466444"/>
            <a:ext cx="206973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  <a:latin typeface="Gill Sans MT" panose="020B0502020104020203" pitchFamily="34" charset="0"/>
              </a:rPr>
              <a:t>Bird Island, South Georgia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8222" l="20750" r="42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10015" r="57392" b="11918"/>
          <a:stretch/>
        </p:blipFill>
        <p:spPr bwMode="auto">
          <a:xfrm>
            <a:off x="6876811" y="4540332"/>
            <a:ext cx="2249732" cy="231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/>
          <p:cNvSpPr/>
          <p:nvPr/>
        </p:nvSpPr>
        <p:spPr>
          <a:xfrm>
            <a:off x="8001677" y="5805264"/>
            <a:ext cx="386747" cy="3600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81328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7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758" y="3050652"/>
            <a:ext cx="4987712" cy="3692077"/>
            <a:chOff x="56758" y="1885043"/>
            <a:chExt cx="4987712" cy="36920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8" y="1885043"/>
              <a:ext cx="4987712" cy="36920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4357" y="5338255"/>
              <a:ext cx="1046662" cy="23886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21" b="55902"/>
          <a:stretch/>
        </p:blipFill>
        <p:spPr>
          <a:xfrm>
            <a:off x="5112299" y="1942149"/>
            <a:ext cx="4031701" cy="337600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58" y="758756"/>
            <a:ext cx="4987712" cy="2979017"/>
            <a:chOff x="559316" y="2746680"/>
            <a:chExt cx="4722876" cy="27999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3"/>
            <a:stretch/>
          </p:blipFill>
          <p:spPr>
            <a:xfrm>
              <a:off x="559316" y="2746680"/>
              <a:ext cx="4722876" cy="279992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482" y="5297689"/>
              <a:ext cx="1046662" cy="238865"/>
            </a:xfrm>
            <a:prstGeom prst="rect">
              <a:avLst/>
            </a:prstGeom>
          </p:spPr>
        </p:pic>
      </p:grpSp>
      <p:sp>
        <p:nvSpPr>
          <p:cNvPr id="11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The penguin weighbridge of the British Antarctic Survey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16775" y="6401082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8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1" t="50927" r="41007" b="-356"/>
          <a:stretch/>
        </p:blipFill>
        <p:spPr>
          <a:xfrm>
            <a:off x="4402052" y="864903"/>
            <a:ext cx="4641464" cy="3346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595" y="3823619"/>
            <a:ext cx="8252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(1) RFID read identifies individual</a:t>
            </a:r>
          </a:p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(2) Integrate force over time to get penguin mass</a:t>
            </a:r>
          </a:p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(3) Difference between outbound and inbound mass = meal mass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5" y="884363"/>
            <a:ext cx="4070199" cy="27934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595" y="5180529"/>
            <a:ext cx="87639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Challenges: accurate mass requires high-frequency sampling</a:t>
            </a:r>
          </a:p>
          <a:p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  <a:p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50,000-80,000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crossings/season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= 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40 </a:t>
            </a:r>
            <a:r>
              <a:rPr lang="mr-IN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–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 60 million </a:t>
            </a: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sym typeface="Wingdings"/>
              </a:rPr>
              <a:t>raw data points/season</a:t>
            </a:r>
            <a:endParaRPr lang="en-US" sz="2000" b="1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  <a:p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sym typeface="Wingding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47501" y="6503968"/>
            <a:ext cx="2196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prstClr val="black"/>
                </a:solidFill>
                <a:latin typeface="Gill Sans MT" panose="020B0502020104020203" pitchFamily="34" charset="0"/>
              </a:rPr>
              <a:t>Afanasyev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</a:rPr>
              <a:t> et al. 2015 </a:t>
            </a:r>
            <a:r>
              <a:rPr lang="en-US" sz="1200" dirty="0" err="1">
                <a:solidFill>
                  <a:prstClr val="black"/>
                </a:solidFill>
                <a:latin typeface="Gill Sans MT" panose="020B0502020104020203" pitchFamily="34" charset="0"/>
              </a:rPr>
              <a:t>PLoS</a:t>
            </a:r>
            <a:r>
              <a:rPr lang="en-US" sz="1200" dirty="0">
                <a:solidFill>
                  <a:prstClr val="black"/>
                </a:solidFill>
                <a:latin typeface="Gill Sans MT" panose="020B0502020104020203" pitchFamily="34" charset="0"/>
              </a:rPr>
              <a:t> ONE</a:t>
            </a:r>
          </a:p>
        </p:txBody>
      </p:sp>
      <p:sp>
        <p:nvSpPr>
          <p:cNvPr id="8" name="Text Box 1"/>
          <p:cNvSpPr txBox="1">
            <a:spLocks noChangeArrowheads="1"/>
          </p:cNvSpPr>
          <p:nvPr/>
        </p:nvSpPr>
        <p:spPr bwMode="auto">
          <a:xfrm>
            <a:off x="132758" y="-191783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GB" alt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Measurement principle</a:t>
            </a:r>
            <a:endParaRPr lang="en-GB" alt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3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/>
          <a:stretch/>
        </p:blipFill>
        <p:spPr>
          <a:xfrm>
            <a:off x="72529" y="1065128"/>
            <a:ext cx="4551292" cy="248231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/>
          <a:stretch/>
        </p:blipFill>
        <p:spPr>
          <a:xfrm>
            <a:off x="72529" y="3838475"/>
            <a:ext cx="4411807" cy="2437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0"/>
          <a:stretch/>
        </p:blipFill>
        <p:spPr>
          <a:xfrm>
            <a:off x="4455982" y="1065128"/>
            <a:ext cx="4446355" cy="2482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3"/>
          <a:stretch/>
        </p:blipFill>
        <p:spPr>
          <a:xfrm>
            <a:off x="4354060" y="3842127"/>
            <a:ext cx="4548277" cy="2437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59" y="1236756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5" y="4039104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37" y="1465356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44" y="1465356"/>
            <a:ext cx="457200" cy="45720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6536991" y="2551829"/>
            <a:ext cx="654349" cy="457200"/>
            <a:chOff x="6536991" y="3144679"/>
            <a:chExt cx="654349" cy="457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991" y="3144679"/>
              <a:ext cx="457200" cy="4572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4140" y="3144679"/>
              <a:ext cx="457200" cy="45720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32" y="5270137"/>
            <a:ext cx="457200" cy="457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622496" y="5270137"/>
            <a:ext cx="654349" cy="457200"/>
            <a:chOff x="6659246" y="5012533"/>
            <a:chExt cx="654349" cy="457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246" y="5012533"/>
              <a:ext cx="457200" cy="4572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395" y="5012533"/>
              <a:ext cx="457200" cy="45720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915594" y="5272421"/>
            <a:ext cx="820546" cy="457200"/>
            <a:chOff x="7998693" y="4608389"/>
            <a:chExt cx="820546" cy="4572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2039" y="4608389"/>
              <a:ext cx="457200" cy="4572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693" y="4608389"/>
              <a:ext cx="457200" cy="457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842" y="4608389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8097267" y="2551829"/>
            <a:ext cx="654349" cy="457200"/>
            <a:chOff x="8983964" y="1850509"/>
            <a:chExt cx="654349" cy="45720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3964" y="1850509"/>
              <a:ext cx="457200" cy="4572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113" y="1850509"/>
              <a:ext cx="457200" cy="457200"/>
            </a:xfrm>
            <a:prstGeom prst="rect">
              <a:avLst/>
            </a:prstGeom>
          </p:spPr>
        </p:pic>
      </p:grpSp>
      <p:sp>
        <p:nvSpPr>
          <p:cNvPr id="33" name="Text Box 1"/>
          <p:cNvSpPr txBox="1">
            <a:spLocks noChangeArrowheads="1"/>
          </p:cNvSpPr>
          <p:nvPr/>
        </p:nvSpPr>
        <p:spPr bwMode="auto">
          <a:xfrm>
            <a:off x="132758" y="-292268"/>
            <a:ext cx="864076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sz="2800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and, </a:t>
            </a:r>
            <a:r>
              <a:rPr lang="en-US" sz="28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penguins don’t play by the rules</a:t>
            </a:r>
            <a:r>
              <a:rPr lang="mr-IN" sz="2800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  <a:sym typeface="Wingdings"/>
              </a:rPr>
              <a:t>…</a:t>
            </a:r>
            <a:endParaRPr lang="en-US" sz="2800" dirty="0">
              <a:solidFill>
                <a:prstClr val="black"/>
              </a:solidFill>
              <a:latin typeface="Gill Sans MT" charset="0"/>
              <a:ea typeface="Gill Sans MT" charset="0"/>
              <a:cs typeface="Gill Sans MT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27073" y="721148"/>
            <a:ext cx="28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design case: 1 walking bird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14568" y="700350"/>
            <a:ext cx="3251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too busy: 3 birds in succession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71706" y="3437954"/>
            <a:ext cx="3587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way too </a:t>
            </a: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busy: 3 birds in succession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0254" y="3543363"/>
            <a:ext cx="3296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not busy enough: </a:t>
            </a:r>
            <a:r>
              <a:rPr lang="en-US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1 standing </a:t>
            </a: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bird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9706" y="628377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Easy-</a:t>
            </a:r>
            <a:r>
              <a:rPr lang="en-US" dirty="0" err="1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ish</a:t>
            </a: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to separate for </a:t>
            </a:r>
            <a:r>
              <a:rPr lang="en-US" dirty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the human </a:t>
            </a:r>
            <a:r>
              <a:rPr lang="en-US" dirty="0" smtClean="0">
                <a:solidFill>
                  <a:prstClr val="black"/>
                </a:solidFill>
                <a:latin typeface="Gill Sans MT" charset="0"/>
                <a:ea typeface="Gill Sans MT" charset="0"/>
                <a:cs typeface="Gill Sans MT" charset="0"/>
              </a:rPr>
              <a:t>eye, less easy to automate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858071" y="6423554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4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937479"/>
            <a:ext cx="7886700" cy="619314"/>
          </a:xfrm>
        </p:spPr>
        <p:txBody>
          <a:bodyPr>
            <a:normAutofit/>
          </a:bodyPr>
          <a:lstStyle/>
          <a:p>
            <a:r>
              <a:rPr lang="en-GB" sz="2800" dirty="0" smtClean="0">
                <a:latin typeface="Gill Sans MT" panose="020B0502020104020203" pitchFamily="34" charset="0"/>
              </a:rPr>
              <a:t>Step 1: The penguin annotator (shiny + </a:t>
            </a:r>
            <a:r>
              <a:rPr lang="en-GB" sz="2800" dirty="0" err="1" smtClean="0">
                <a:latin typeface="Gill Sans MT" panose="020B0502020104020203" pitchFamily="34" charset="0"/>
              </a:rPr>
              <a:t>RPostgres</a:t>
            </a:r>
            <a:r>
              <a:rPr lang="en-GB" sz="2800" dirty="0" smtClean="0">
                <a:latin typeface="Gill Sans MT" panose="020B0502020104020203" pitchFamily="34" charset="0"/>
              </a:rPr>
              <a:t>)</a:t>
            </a:r>
            <a:endParaRPr lang="en-GB" sz="2800" dirty="0">
              <a:latin typeface="Gill Sans MT" panose="020B0502020104020203" pitchFamily="34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" t="28815" r="53174" b="24270"/>
          <a:stretch/>
        </p:blipFill>
        <p:spPr bwMode="auto">
          <a:xfrm>
            <a:off x="323528" y="1700808"/>
            <a:ext cx="8457590" cy="245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39552" y="4653136"/>
            <a:ext cx="7886700" cy="864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Easy manual classification (but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50k+ files/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yr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 prohibitively time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intensive)</a:t>
            </a:r>
          </a:p>
          <a:p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Need a classifier that has ‘time-series shape recognition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  <a:ea typeface="Gill Sans MT" charset="0"/>
                <a:cs typeface="Gill Sans MT" charset="0"/>
              </a:rPr>
              <a:t>’ </a:t>
            </a:r>
            <a:endParaRPr lang="en-US" sz="2000" dirty="0">
              <a:solidFill>
                <a:prstClr val="black"/>
              </a:solidFill>
              <a:latin typeface="Gill Sans MT" panose="020B0502020104020203" pitchFamily="34" charset="0"/>
              <a:ea typeface="Gill Sans MT" charset="0"/>
              <a:cs typeface="Gill Sans MT" charset="0"/>
            </a:endParaRPr>
          </a:p>
          <a:p>
            <a:endParaRPr lang="en-GB" sz="2000" dirty="0" smtClean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606" y="75304"/>
            <a:ext cx="6912461" cy="76553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 MT" panose="020B0502020104020203" pitchFamily="34" charset="0"/>
              </a:rPr>
              <a:t>Step 2: Dynamic Time Warping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24"/>
          <a:stretch/>
        </p:blipFill>
        <p:spPr>
          <a:xfrm>
            <a:off x="706813" y="946674"/>
            <a:ext cx="8265063" cy="4332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4799" y="6494587"/>
            <a:ext cx="3214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</a:rPr>
              <a:t>Rakthanmanon</a:t>
            </a:r>
            <a:r>
              <a:rPr lang="en-US" sz="1400" dirty="0">
                <a:solidFill>
                  <a:prstClr val="black"/>
                </a:solidFill>
              </a:rPr>
              <a:t> et al.</a:t>
            </a:r>
            <a:r>
              <a:rPr lang="en-US" sz="1400" dirty="0">
                <a:solidFill>
                  <a:prstClr val="black"/>
                </a:solidFill>
                <a:latin typeface="Gill Sans MT" panose="020B0502020104020203" pitchFamily="34" charset="0"/>
              </a:rPr>
              <a:t> 2012, Proc SIGKDD</a:t>
            </a:r>
          </a:p>
        </p:txBody>
      </p:sp>
      <p:sp>
        <p:nvSpPr>
          <p:cNvPr id="3" name="Rectangle 2"/>
          <p:cNvSpPr/>
          <p:nvPr/>
        </p:nvSpPr>
        <p:spPr>
          <a:xfrm>
            <a:off x="336636" y="5445224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Gill Sans MT" panose="020B0502020104020203" pitchFamily="34" charset="0"/>
              </a:rPr>
              <a:t>implemented in R package </a:t>
            </a:r>
            <a:r>
              <a:rPr lang="en-GB" dirty="0" err="1" smtClean="0">
                <a:latin typeface="Gill Sans MT" panose="020B0502020104020203" pitchFamily="34" charset="0"/>
              </a:rPr>
              <a:t>dtw</a:t>
            </a:r>
            <a:r>
              <a:rPr lang="en-GB" dirty="0" smtClean="0">
                <a:latin typeface="Gill Sans MT" panose="020B0502020104020203" pitchFamily="34" charset="0"/>
              </a:rPr>
              <a:t> (using fast C routines), very good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latin typeface="Gill Sans MT" panose="020B0502020104020203" pitchFamily="34" charset="0"/>
              </a:rPr>
              <a:t>but too costly (~ 1 minute) to compute full warping path for each crossing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89961"/>
            <a:ext cx="12859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</a:rPr>
              <a:t>@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pboesu</a:t>
            </a:r>
            <a:endParaRPr lang="en-US" sz="2000" b="1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7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4763256"/>
            <a:ext cx="851535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Thanks to 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Rcpp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, draft R 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pkg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 </a:t>
            </a:r>
            <a:r>
              <a:rPr lang="en-US" sz="2000" b="1" dirty="0" err="1" smtClean="0">
                <a:solidFill>
                  <a:prstClr val="black"/>
                </a:solidFill>
                <a:latin typeface="Gill Sans MT" panose="020B0502020104020203" pitchFamily="34" charset="0"/>
              </a:rPr>
              <a:t>rucrdtw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working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in a few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hours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Maëlle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-approved version took a couple weeks 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more)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Freely </a:t>
            </a: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available on CRAN: 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sz="2000" dirty="0" err="1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rucrdtw</a:t>
            </a:r>
            <a:r>
              <a:rPr lang="en-US" sz="20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A </a:t>
            </a:r>
            <a:r>
              <a:rPr lang="en-US" sz="2000" b="1" dirty="0">
                <a:solidFill>
                  <a:prstClr val="black"/>
                </a:solidFill>
                <a:latin typeface="Gill Sans MT" panose="020B0502020104020203" pitchFamily="34" charset="0"/>
              </a:rPr>
              <a:t>single season of penguin crossings can now be classified in &lt;1hr </a:t>
            </a:r>
            <a:endParaRPr lang="en-GB" sz="2000" b="1" dirty="0"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25" y="1844824"/>
            <a:ext cx="4457477" cy="318391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80728"/>
            <a:ext cx="7886700" cy="2016224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Gill Sans MT" panose="020B0502020104020203" pitchFamily="34" charset="0"/>
              </a:rPr>
              <a:t>‘best match’ search, </a:t>
            </a:r>
            <a:r>
              <a:rPr lang="en-US" sz="2000" dirty="0" smtClean="0">
                <a:latin typeface="Gill Sans MT" panose="020B0502020104020203" pitchFamily="34" charset="0"/>
              </a:rPr>
              <a:t>exploits</a:t>
            </a:r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 early abandoning 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2-3 orders of magnitude faster than naïve DTW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Open C++ source available</a:t>
            </a:r>
          </a:p>
          <a:p>
            <a:pPr marL="0" indent="0">
              <a:buNone/>
            </a:pPr>
            <a:endParaRPr lang="en-US" dirty="0" smtClean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28" y="1704195"/>
            <a:ext cx="566936" cy="5669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95536" y="-182882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latin typeface="Gill Sans MT" panose="020B0502020104020203" pitchFamily="34" charset="0"/>
              </a:rPr>
              <a:t>Ultrafast</a:t>
            </a:r>
            <a:r>
              <a:rPr lang="en-US" sz="2800" dirty="0" smtClean="0">
                <a:latin typeface="Gill Sans MT" panose="020B0502020104020203" pitchFamily="34" charset="0"/>
              </a:rPr>
              <a:t> Dynamic Time Warping to the rescue!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168" y="6617527"/>
            <a:ext cx="3214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prstClr val="black"/>
                </a:solidFill>
                <a:latin typeface="Gill Sans MT" panose="020B0502020104020203" pitchFamily="34" charset="0"/>
              </a:rPr>
              <a:t>Rakthanmanon</a:t>
            </a:r>
            <a:r>
              <a:rPr lang="en-US" sz="1400" dirty="0">
                <a:solidFill>
                  <a:prstClr val="black"/>
                </a:solidFill>
                <a:latin typeface="Gill Sans MT" panose="020B0502020104020203" pitchFamily="34" charset="0"/>
              </a:rPr>
              <a:t> et al. 2012, Proc SIGKDD</a:t>
            </a:r>
          </a:p>
        </p:txBody>
      </p:sp>
    </p:spTree>
    <p:extLst>
      <p:ext uri="{BB962C8B-B14F-4D97-AF65-F5344CB8AC3E}">
        <p14:creationId xmlns:p14="http://schemas.microsoft.com/office/powerpoint/2010/main" val="19221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485</Words>
  <Application>Microsoft Office PowerPoint</Application>
  <PresentationFormat>On-screen Show (4:3)</PresentationFormat>
  <Paragraphs>86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Consolas</vt:lpstr>
      <vt:lpstr>Calibri</vt:lpstr>
      <vt:lpstr>Mangal</vt:lpstr>
      <vt:lpstr>Gill Sans MT</vt:lpstr>
      <vt:lpstr>Open Sans</vt:lpstr>
      <vt:lpstr>Calibri Light</vt:lpstr>
      <vt:lpstr>Arial</vt:lpstr>
      <vt:lpstr>Myriad Pro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The penguin annotator (shiny + RPostgres)</vt:lpstr>
      <vt:lpstr>Step 2: Dynamic Time Warping</vt:lpstr>
      <vt:lpstr>Ultrafast Dynamic Time Warping to the rescue!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Boersch-Supan</dc:creator>
  <cp:lastModifiedBy>Philipp Boersch-Supan</cp:lastModifiedBy>
  <cp:revision>29</cp:revision>
  <dcterms:created xsi:type="dcterms:W3CDTF">2018-06-22T10:47:31Z</dcterms:created>
  <dcterms:modified xsi:type="dcterms:W3CDTF">2018-06-23T13:37:41Z</dcterms:modified>
</cp:coreProperties>
</file>